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64" r:id="rId2"/>
    <p:sldId id="256" r:id="rId3"/>
    <p:sldId id="263" r:id="rId4"/>
    <p:sldId id="261" r:id="rId5"/>
    <p:sldId id="262" r:id="rId6"/>
    <p:sldId id="259" r:id="rId7"/>
    <p:sldId id="266" r:id="rId8"/>
    <p:sldId id="257" r:id="rId9"/>
    <p:sldId id="267" r:id="rId10"/>
    <p:sldId id="268" r:id="rId11"/>
    <p:sldId id="269" r:id="rId12"/>
    <p:sldId id="258" r:id="rId13"/>
    <p:sldId id="271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5" r:id="rId24"/>
    <p:sldId id="260" r:id="rId25"/>
    <p:sldId id="270" r:id="rId26"/>
    <p:sldId id="281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64452" autoAdjust="0"/>
  </p:normalViewPr>
  <p:slideViewPr>
    <p:cSldViewPr snapToGrid="0">
      <p:cViewPr varScale="1">
        <p:scale>
          <a:sx n="48" d="100"/>
          <a:sy n="48" d="100"/>
        </p:scale>
        <p:origin x="20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B802C-BC14-4E7E-A3A0-903989C228DE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7B3DB-E848-47F6-9792-D9C75BBB9E7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327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Αρχικά θα προσπαθήσω να εξηγήσω τι είναι το 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 assembly</a:t>
            </a:r>
          </a:p>
          <a:p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</a:t>
            </a:r>
            <a:r>
              <a:rPr lang="el-GR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λοιπόν μια διαδικασία, </a:t>
            </a:r>
            <a:r>
              <a:rPr lang="el-GR" b="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θερμοδυναμικώς</a:t>
            </a:r>
            <a:r>
              <a:rPr lang="el-GR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οδηγούμενη, με την οποία ένα σύστημα χωρίς τάξη, οργανώνει τα συστατικά του σε μια συγκεκριμένη δομή – μοτίβο ως αποτέλεσμα τοπικών αλληλεπιδράσεων μεταξύ των συστατικών του και χωρίς εξωτερική καθοδήγηση, χωρίς εξωτερικές δυνάμεις.</a:t>
            </a:r>
          </a:p>
          <a:p>
            <a:endParaRPr lang="el-GR" b="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Πχ</a:t>
            </a:r>
            <a:r>
              <a:rPr lang="en-US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όχι ΝΜ</a:t>
            </a:r>
            <a:r>
              <a:rPr lang="en-US" b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l-G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1927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Με αυτό το σκεπτικό μια ομάδα ερευνητών προσπάθησαν να ελέγξουν την μορφολογία του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 assembly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κάποιων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αμφίφιλων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τριπεπτιδίων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Αυτά τα πεπτίδια σχηματίζουν συσσωματώματα τόσο στο νερό όσο και σε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άπολους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οργανικούς διαλύτες, όπου μάλιστα σχηματίζουν β-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sheets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Οι εικόνες ΤΕΜ δείχνουν την παρουσία λεπτών ινιδίων. Αν αφεθούν κατάλληλο χρόνο για επώαση τότε τα ινίδια προσανατολίζονται όπως δείχνει αυτός ο μηχανισμός  και σχηματίζουν πιο παχιά ινίδια-ραβδιά. Από εκεί που ήταν 20-40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έγιναν 300-400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σε διάμετρο μετά από 3 μέρες επώασης.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prepared the air-dried cast film from a CCl4 gel and an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isotropic CHCl3 solution; the solutions were cast onto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siliconcoated</a:t>
            </a:r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paper then air dried. The silicon-coated paper is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available as cooking paper, which is helpful for the formation of a self-supporting film. The cast film was easily peeled off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substrate by using tweezers.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2232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Αλλάζοντας οπτική γωνία θα δούμε λίγο 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ανάλογα με το είδος των συστατικών και θα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ξεκινησουμε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 τις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πορφυρίνες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Αυτή η ομάδα ερευνητών ανέπτυξε αυτό το εξαμερές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μακροκυκλικό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υπερμόριο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από διμερή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πορφυρινών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το οποίο μιμείται το διμερές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βακτηριοχλωροφύλλης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 που επίσης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αυτοοργανώνεται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μακροκυκλικό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μόριο με παρόμοιο τρόπο. Αποτελεί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δλδ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μια ένωση μοντέλο για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 harvesting antenna.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Είπαν ότι σκέφτηκαν εκ των προτέρων ότι αν χρησιμοποιούσαν αυτό το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spacer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όχι το 1-4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δλδ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υποκατεστημενες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πορφυρίνες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θα πετύχαιναν να κλείσει ο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μακροκυκλικος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δακτύλιος. 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Εφάρμοσαν την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reorganization principle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έδειξαν ότι σε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απολους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διαλυτες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σχηματιζόταν οι δεσμοί συναρμογής ενώ σε πολικούς έσπαγαν λόγω ανταγωνιστικής συναρμογής και η διαδικασία αυτή ήταν αντιστρέψιμη.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776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Σε αυτό το παράδειγμα έχουμε τον σχηματισμό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μέσω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ionic self assembly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δύο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υδατοδιαλυτών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πορφυρινών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αντίθετου φορτίου. Οι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αποτελούνται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αποκλειστικα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από τις δύο αυτές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πορφυρίνες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οι οποίες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αλληλεπιδρούν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τόσο με ηλεκτροστατικές όσο και με δυνάμεις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 der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waals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δεσμούς Η.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Σχηματίστηκαν με ανάμιξη υδατικών διαλυμάτων των δυο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πορφυρινων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σε συγκεντρώσεις 10,5 και 3,5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μΜ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 και αφέθηκαν στο σκοτάδι για 3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μερες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(72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ωρες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Αυτές είναι εικόνες από ΤΕΜ και εικόνες από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βρέθηκαν τυχαία να είναι κάθετα προσανατολισμένοι (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δλδ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παράλληλα στην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δεσμη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ηλεκτρονίων) απέδειξαν ότι πρόκειται για σωλήνες με ανοικτά μάλιστα άκρα και όχι συμπαγείς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ίνιδια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Παρόλο που οι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είναι σταθεροί για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μηνες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αν αποθηκευτούν στο σκοτάδι,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ακτινοβόλισή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τους για 5 λεπτά άλλαξε σημαντικά τις εικόνες ΤΕΜ που λάμβαναν, έβλεπαν κάτι σαν ραβδάκια. Αυτό ήταν αντιστρέψιμο καθώς οι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ξανασχηματιζόταν αν τους άφηνες ξανά στο σκοτάδι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 healing)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Παράλληλα έδειξαν ότι οι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έχουν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φωτοκαταλυτικές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ιδιότητες και μπορούν να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ανάγξουν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μεταλικά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ιόντα από υδατικά διαλύματα, με την αναγωγή να λαμβάνει χώρα στην επιφάνεια του σωλήνα όπου εναποτίθεται ο μεταλλικός χρυσός ή η πλατίνα μετά την αναγωγή.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Pt(ii)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ασκορβικό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ως δότη ηλεκτρονίων.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3135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Εκτός από τις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πορφυρίνες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ένα άλλο συστατικό που έχει μελετηθεί εκτενώς για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 assembly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είναι τα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φουλερένια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Σε αυτό το παράδειγμα οι ερευνητές έδειξαν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καθοδηγούμενη από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molecular recognition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ανάμεσα σε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καλιξαρένια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φουλερένια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Τα ομοιοπολικά συνδεδεμένα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double-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καλιξαρένια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λαμβάνουν στις κοιλότητές τους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φουλερένια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Αυτές οι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συμπληροματικές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μη ομοιοπολικές αλληλεπιδράσεις οδήγησαν στον σχηματισμό ενός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υπερμοριακού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πολυμερικού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νανοδικτύου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όπως φαίνεται σε αυτές τις εικόνες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SEM.</a:t>
            </a:r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3794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Σε μια άλλη μελέτη παρατηρήθηκε ο σχηματισμός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νανοτριχιδίων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από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φουλερένια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C60,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τα οποία μάλιστα ήταν πορώδη. Ο σχηματισμός έγινε με ανάμιξη κορεσμένου διαλύματος βενζολίου με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C60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ισοπρόπυλο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-αλκοόλης (που είναι κακός διαλύτης για τα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φουλερένια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μη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αναμίξιμος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 το βενζόλιο) και τα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τριχίδια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σχηματίστηκαν στην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διεπιφάνεια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των δύο διαλυτών. Αυτή η εικόνα είναι από οπτικό μικροσκόπιο, αυτή από ΤΕΜ όπου έχουν με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διακεκομένους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κοκκινους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κυκλους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κυκλώσει τους πόρους που παρατήρησαν. Πιστεύεται ότι κατά το σχηματισμό των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τριχιδίων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καταλήφθηκαν κάποιες θέσεις από διαλύτη και μετά η εξάτμιση του διαλύτη φτιάχνει τους πόρους. Αυτές οι δομές είναι αρκετά σταθερές απέναντι σε συγκεντρωμένη δέσμη ηλεκτρονίων.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1176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 τρίτη οπτική γωνία από την οποία θα δούμε λίγο το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 assembly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είναι η αυτό-οργάνωση σε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-επιφάνειες. Η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διεπιφάνεια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νερού αέρα παρέχει μοναδικές ιδιότητες καθώς δύο φάσεις με εντελώς αντίθετες διηλεκτρικές σταθερές έρχονται σε επαφή.  Στην εικόνα φαίνεται η μέθοδος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Langmuir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blodgett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όπου περνάει αυτή η στερεά επιφάνεια μέσα από την υδατική φάση, στην επιφάνεια της οποίας υπάρχουν διεσπαρμένα προσανατολισμένα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αμφίφιλα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μόρια. Τα μόρια αυτά ακινητοποιούνται στην στερεή επιφάνεια δημιουργώντας ένα λεπτό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film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λέγεται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 film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Αν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επαναλληφθεί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αυτό μπορούν περισσότερα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film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να τοποθετηθούν στην επιφάνεια όπως φαίνεται σε αυτό το σχήμα.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7605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 films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μπορούν να χρησιμοποιηθούν για να μελετηθεί ο τρόπος οργάνωσης κάποιων μορίων. Για παράδειγμα η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χρωστικών μπορεί εύκολα να χαρακτηριστεί με τις μπάντες στη φασματοσκοπία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UV-Vis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κάτι χρήσιμο για εφαρμογές ανίχνευσης. Αυτή η ομάδα ερευνητών πριν αρκετά χρόνια μελέτησαν 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της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N-confused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τετραφαίνυλο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πορφυρίνης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(βλέπετε εδώ αυτό το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πυρόλιο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είναι από 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εξω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πλευρά) σε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monolayers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από μια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λιπιδική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μήτρα. Αν η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αυτοοργάνωσή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της εξαρτάται από το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guest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θα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αλληλεπιδράσει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αυτό θα φανεί στην φασματοσκοπία. Εφαρμόστηκε για ανίχνευση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αλογονούχων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ανιόντων. Σε υδατικό διάλυμα παρουσία ιωδιούχων το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 film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της Ν-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confused TPP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έδωσε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 aggregates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απορρόφηση σε μεγαλύτερα μήκη κύματος. Τα άλλα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αλογονούχα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ιόντα έδωσαν Η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aggregates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τα οποία έτσι κι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αλλιως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σχηματίζοταν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χωρίς ανιόντα. Επίσης παρατήρησαν ότι σε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  11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και απουσία ανιόντων σχηματίζονται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 aggregates.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Αυτή η ικανότητα διατηρήθηκε και όταν τα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monolayers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μεταφέρθηκαν πάνω σε στερεή επιφάνεια.</a:t>
            </a:r>
          </a:p>
          <a:p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NC-TPP in a matrix</a:t>
            </a:r>
            <a:r>
              <a:rPr lang="el-GR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monolayer with methyl </a:t>
            </a:r>
            <a:r>
              <a:rPr lang="en-US" sz="1200" b="0" i="0" u="sng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octadecanoate</a:t>
            </a:r>
            <a:endParaRPr lang="el-GR" sz="1200" b="0" i="0" u="sng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422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Εδώ έχουμε ένα παράδειγμα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 assembled monolayer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περιέχει μια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BODIPY (boron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dipyrrin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και μια πορφυρίνη ενωμένη με ένα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φουλερένιο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ένα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φεροκένιο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(τριάδα). Οι ερευνητές αυτοί πρότειναν αυτό το σύστημα ως μοντέλο για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light-harvesting function in antenna complexes of green plants</a:t>
            </a:r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Παρατηρήθηκε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λοιπόν </a:t>
            </a:r>
            <a:r>
              <a:rPr lang="el-GR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φωτοεπαγώμενη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μεταφορά ηλεκτρονίων αρχικά από την πορφυρίνη στο </a:t>
            </a:r>
            <a:r>
              <a:rPr lang="el-GR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φουλερένιο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έπειτα από το </a:t>
            </a:r>
            <a:r>
              <a:rPr lang="el-GR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φεροκένιο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στην πορφυρίνη. Το ηλεκτρόδιο χρυσού δίνει ένα ηλεκτρόνιο στο </a:t>
            </a:r>
            <a:r>
              <a:rPr lang="el-GR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φεροκένιο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που είχε αποκτήσει + φορτίο και το φορτισμένο </a:t>
            </a:r>
            <a:r>
              <a:rPr lang="el-GR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σύμπλοκο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πλέον δίνει ένα ηλεκτρόνιο σε ένα υπόστρωμα όπως </a:t>
            </a:r>
            <a:r>
              <a:rPr lang="en-US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methylviologen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ή Ο2. Επειδή η εκπομπή της </a:t>
            </a:r>
            <a:r>
              <a:rPr lang="en-US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bodipy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επικαλύπτει το φάσμα απορρόφησης της </a:t>
            </a:r>
            <a:r>
              <a:rPr lang="el-GR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πορφυρίνης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σε αυτό το 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mixed self assembled monolayer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έχουμε μεταφορά ενέργειας από την </a:t>
            </a:r>
            <a:r>
              <a:rPr lang="en-US" sz="1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bodipy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στην πορφυρίνη. Και όλο αυτό αποτελεί ένα αποδοτικό σύστημα για </a:t>
            </a:r>
            <a:r>
              <a:rPr lang="en-US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photocurrent generation</a:t>
            </a:r>
            <a:r>
              <a:rPr lang="el-GR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387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Οι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βιονανοδομές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από παράγωγα πεπτιδίων μπορούν να έχουν πολλές εφαρμογές πχ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βιοαισθητήρες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electronic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photonic kai energy storage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εφαρμογες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Ο λόγος που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προτιμούνται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τα κυκλικά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διπεπτίδια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για τέτοιες εφαρμογές είναι οι ιδιότητες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molecular recognition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έχουν (μοριακή αναγνώριση), η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επεξεργασιμότητά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τους σε υδατικά μέσα, η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θερμικη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σταθερότητα,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βιοσυμβατότητα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άλλες ιδιότητες που μπορούν να μεταβληθούν κάτω από ήπιες συνθήκες. Το σημαντικό τους πλεονέκτημα είναι ότι μπορούν να ξεπεράσουν το πρόβλημα της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ενζυμικής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καταστροφής κάτω από φυσιολογικές συνθήκες (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δλδ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συνθήκες που επικρατούν μέσα στον ανθρώπινο οργανισμό). Τα κυκλικά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διπεπτίδια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ή αλλιώς 2,5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δικετοπιπεραζίνες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αποτελούνται από έναν εξαμελή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ετεροκυκλικό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δακτύλιο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λακτάμης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τις αντίστοιχες χαρακτηριστικές ομάδες των δύο αμινοξέων. Υπάρχουν κανονικά στην φύση, μπορούμε να τα συνθέσουμε και εμείς αλλά υπάρχουν και βακτήρια με κατάλληλες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συνθετάσες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μπορούν να κάνουν το </a:t>
            </a:r>
            <a:r>
              <a:rPr lang="el-G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ίδιο.</a:t>
            </a:r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2923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Αυτή η ομάδα ερευνητών ανέφεραν 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αρωματικών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κυκλοπεπτιδίων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l-l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και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κυκλοδιφαινυλαλανινης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σε ιεραρχικές δέσμες ινιδίων. Τα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μικρο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-ινίδια σχηματίστηκαν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situ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κατά την σύνθεση του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κυκλοπεπτιδίου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από το αντίστοιχο γραμμικό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διπεπτίδιο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οι δομές που παρατηρήθηκαν ήταν ίδιες για τα δύο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εναντιομερή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ανεξάρτητα από 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διαμορφωση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του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κυκλοπεπτιδίου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(l-l kai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Τέτοια ινίδια δεν παρατηρήθηκαν για τα γραμμικά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διπεπτίδια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FF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αυτό δείχνει τις διαφορετικές ιδιότητες που έχουν στην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αυτοοργανωση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τα κυκλικά από τα αντίστοιχα γραμμικά. Η ιεραρχική δομή των ινιδίων, τα οποία αποτελούνται από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νανοινίδια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οργανόνονταν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σε δέσμες ινιδίων, μοιάζει με δομές ινιδίων που παρατηρούνται στην φύση όπως το κολλαγόνο και το μετάξι. Μελέτη τέτοιων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νανοδομών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θα είναι χρήσιμη και στην κατανόηση των ιεραρχικών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νανοδομών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χρησιμοποιεί η φύση και στην ανάπτυξη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self assembled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υλικών για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-ιατρικές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εφαρμοφές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dissolved in solvents such as chloroform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dichloromethane only in the presence of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trifluoroacetic</a:t>
            </a:r>
            <a:endParaRPr lang="en-US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 (TFA) or in hexafluoro-2-propanol (HFIP)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intermolecular</a:t>
            </a:r>
          </a:p>
          <a:p>
            <a:r>
              <a:rPr 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CDP interactions through hydrogen-bonded molecular</a:t>
            </a:r>
          </a:p>
          <a:p>
            <a:r>
              <a:rPr 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chain formation supported by strong aromatic interactions resulted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spontaneous hierarchical arrangement of self-assembled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CDPs into nanofibers, microfibers and subsequently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fiber bundles.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643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983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Σε αυτό το παράδειγμα, η ομάδα του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Gazit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ανέπτυξε μια νέα μεθοδολογία για τον σχηματισμό κυκλικών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διπεπτιδίων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FF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vapour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deposition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υπό κενό. Η εξαέρωση του γραμμικού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διπεπτιδίου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στους 220 ο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υπό κενό οδήγησε στην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κυκλοποίησή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του και στον σχηματισμό προσανατολισμένων ευθύγραμμων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στον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collector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πάνω από το θερμαντικό. Οι αρωματικές αλληλεπιδράσεις των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φαινυλίων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αλλά και οι δεσμοί Η του εξαμελούς δακτυλίου παίζουν καθοριστικό ρόλο στην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παρατηρείται. Οι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σχηματίστηκαν έδωσαν σημαντικά μεγαλύτερη επιφάνεια και αυτό μπορεί να αξιοποιηθεί σε εφαρμογές όπως αποθήκευση ενέργειας.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Electrostatic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ultracapacitors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είχαν επικαλυφθεί με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FF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ήταν πιο αποδοτικοί. Και επειδή οι επιφάνειες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coated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FF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γίνονται υδρόφοβες αυτό μπορεί να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εφαρμωστεί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αυτοκαθαριζόμενες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επιφάνειες.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7367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Μια άλλη ομάδα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ερευνητών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ανέφεραν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κυκλικών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διπεπτιδίων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διφαινυλαλανίνης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σε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crystalline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nanobelts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κρυστάλλωση ενεργοποιείται με την εισαγωγή μια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αλδεϋδης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φορμαλδεϋδη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εβαλαν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και δίνει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nanobelts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σε πολύ σύντομο χρονικό διάστημα. Πιστεύεται ότι η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φορμαλδεϋδη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σχηματίζει μια βάση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sciff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 το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διπεπτίδιο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που ευνοεί 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ενδομοριακή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συμπύκνωση κατά την θέρμανση. Σε αυτές τις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nanobelts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ενσωματωσαν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μια χρωστική το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red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και έδειξαν ότι έχει πολύ καλές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waveguiding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ιδιότητες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δλδ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επιτρέπουν την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διάδωση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photoluminescense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κατά μήκος του μεγάλου άξονα. Μάλιστα σε σημεία με καμπύλη δεν είχαν σημαντική απώλεια φωτός (ότι έμπαινε από εδώ έβγαινε από το άλλο άκρο). Η ανάπτυξη τέτοιων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nanobelts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τόσο με ευθύγραμμες όσο και κυρτές μορφολογίες μπορούν να βοηθήσουν στον σχεδιασμό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οπτοηλεκτρονικών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συσκευών με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βιοϊατρικές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εφαρμογές.</a:t>
            </a:r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0982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 smtClean="0"/>
              <a:t>Αν τα ομοιοπολικά μόρια διαφόρων σχημάτων αντιστοιχηθούν στα γράμματα ενός αλφαβήτου, οι λέξεις θα είναι απλά </a:t>
            </a:r>
            <a:r>
              <a:rPr lang="el-GR" b="1" dirty="0" err="1" smtClean="0"/>
              <a:t>υπερμορια</a:t>
            </a:r>
            <a:r>
              <a:rPr lang="el-GR" b="1" dirty="0" smtClean="0"/>
              <a:t> και </a:t>
            </a:r>
            <a:r>
              <a:rPr lang="el-GR" b="1" dirty="0" err="1" smtClean="0"/>
              <a:t>περετέρω</a:t>
            </a:r>
            <a:r>
              <a:rPr lang="el-GR" b="1" dirty="0" smtClean="0"/>
              <a:t> </a:t>
            </a:r>
            <a:r>
              <a:rPr lang="el-GR" b="1" smtClean="0"/>
              <a:t>οργάνωση </a:t>
            </a:r>
            <a:r>
              <a:rPr lang="el-GR" b="1" baseline="0" smtClean="0"/>
              <a:t>των </a:t>
            </a:r>
            <a:r>
              <a:rPr lang="el-GR" b="1" baseline="0" dirty="0" smtClean="0"/>
              <a:t>λέξεων σε προτάσεις παραγράφους κεφάλαια και βιβλία θα αντιστοιχεί στην </a:t>
            </a:r>
            <a:r>
              <a:rPr lang="el-GR" b="1" baseline="0" dirty="0" err="1" smtClean="0"/>
              <a:t>αυτοοργάνωση</a:t>
            </a:r>
            <a:r>
              <a:rPr lang="el-GR" b="1" baseline="0" dirty="0" smtClean="0"/>
              <a:t> </a:t>
            </a:r>
            <a:r>
              <a:rPr lang="el-GR" b="1" baseline="0" dirty="0" err="1" smtClean="0"/>
              <a:t>υπερμορίων</a:t>
            </a:r>
            <a:r>
              <a:rPr lang="el-GR" b="1" baseline="0" dirty="0" smtClean="0"/>
              <a:t> μεγάλης πολυπλοκότητας όπως ένζυμα οργανίδια κύτταρα και ολόκληροι οργανισμοί.</a:t>
            </a:r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667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0" dirty="0" smtClean="0"/>
              <a:t>Τέτοιες</a:t>
            </a:r>
            <a:r>
              <a:rPr lang="el-GR" b="0" baseline="0" dirty="0" smtClean="0"/>
              <a:t> λοιπόν αλληλεπιδράσεις, οι οποίες ευθύνονται για το φαινόμενο της αυτό-οργάνωσης δρουν αυστηρά σε τοπικό επίπεδο.</a:t>
            </a:r>
          </a:p>
          <a:p>
            <a:r>
              <a:rPr lang="el-GR" b="0" baseline="0" dirty="0" smtClean="0"/>
              <a:t>Το </a:t>
            </a:r>
            <a:r>
              <a:rPr lang="en-US" b="0" baseline="0" dirty="0" smtClean="0"/>
              <a:t>self assembly</a:t>
            </a:r>
            <a:r>
              <a:rPr lang="el-GR" b="0" baseline="0" dirty="0" smtClean="0"/>
              <a:t> απαντάται παντού στην φύση</a:t>
            </a:r>
          </a:p>
          <a:p>
            <a:endParaRPr lang="el-GR" b="0" baseline="0" dirty="0" smtClean="0"/>
          </a:p>
          <a:p>
            <a:r>
              <a:rPr lang="el-GR" b="0" baseline="0" dirty="0" smtClean="0"/>
              <a:t>Αυτό οδηγεί σε μια επιπλέον ιδιότητα που έχουν τα περισσότερα </a:t>
            </a:r>
            <a:r>
              <a:rPr lang="el-GR" b="0" baseline="0" dirty="0" err="1" smtClean="0"/>
              <a:t>υπερ</a:t>
            </a:r>
            <a:r>
              <a:rPr lang="el-GR" b="0" baseline="0" dirty="0" smtClean="0"/>
              <a:t>-μοριακά συστήματα, την εγγενή ικανότητα να διορθώνουν λάθη στην δομή. </a:t>
            </a:r>
          </a:p>
          <a:p>
            <a:r>
              <a:rPr lang="el-GR" b="0" baseline="0" dirty="0" smtClean="0"/>
              <a:t>Αυτό δεν συμβαίνει στα καθαρά ομοιοπολικά συστήματα.</a:t>
            </a:r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5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Υπάρχουν βακτήρια που ζουν στα βάθη των ωκεανών και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φωτοσυνθέτουν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Πόσο φως φτάνει εκεί? Πως το απορροφούν ώστε να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φωτοσυνθέσουν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Σχηματίζουν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χλωροσώματα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των χλωροφυλλών τους σε ελικοειδείς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νανοσωλήνες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Αποτελούν τα πιο αποδοτικά συστήματα απορρόφησης ηλιακής ακτινοβολίας στην φύση.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421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Ανάλογα με το είδος της </a:t>
            </a:r>
            <a:r>
              <a:rPr lang="el-GR" dirty="0" err="1" smtClean="0"/>
              <a:t>αυτο</a:t>
            </a:r>
            <a:r>
              <a:rPr lang="en-US" dirty="0" smtClean="0"/>
              <a:t>-</a:t>
            </a:r>
            <a:r>
              <a:rPr lang="el-GR" dirty="0" smtClean="0"/>
              <a:t>οργάνωσης</a:t>
            </a:r>
          </a:p>
          <a:p>
            <a:r>
              <a:rPr lang="el-GR" dirty="0" smtClean="0"/>
              <a:t>Ανάλογα με το είδος των συστατικών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1640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 smtClean="0"/>
              <a:t>Ξεκινόντας</a:t>
            </a:r>
            <a:r>
              <a:rPr lang="el-GR" baseline="0" dirty="0" smtClean="0"/>
              <a:t> από την </a:t>
            </a:r>
            <a:r>
              <a:rPr lang="el-GR" baseline="0" dirty="0" err="1" smtClean="0"/>
              <a:t>αυτοοργάνωση</a:t>
            </a:r>
            <a:r>
              <a:rPr lang="el-GR" baseline="0" dirty="0" smtClean="0"/>
              <a:t> με μικρά μόρια</a:t>
            </a:r>
            <a:endParaRPr lang="en-US" dirty="0" smtClean="0"/>
          </a:p>
          <a:p>
            <a:r>
              <a:rPr lang="el-GR" dirty="0" smtClean="0"/>
              <a:t>Παράδειγμα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επαγώμενης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αυτοοργάνωσης</a:t>
            </a:r>
            <a:r>
              <a:rPr lang="el-GR" baseline="0" dirty="0" smtClean="0"/>
              <a:t> από εξωτερικά </a:t>
            </a:r>
            <a:r>
              <a:rPr lang="en-US" baseline="0" dirty="0" smtClean="0"/>
              <a:t>guest molecules</a:t>
            </a:r>
            <a:r>
              <a:rPr lang="el-GR" baseline="0" dirty="0" smtClean="0"/>
              <a:t>.</a:t>
            </a:r>
          </a:p>
          <a:p>
            <a:r>
              <a:rPr lang="el-GR" baseline="0" dirty="0" smtClean="0"/>
              <a:t>Το οποίο μάλιστα αποτελεί μέθοδο ανίχνευσης της ελικοειδούς διαμόρφωσης που μπορεί να έχει ένα </a:t>
            </a:r>
            <a:r>
              <a:rPr lang="el-GR" baseline="0" dirty="0" err="1" smtClean="0"/>
              <a:t>ολιγοπεπτίδιο</a:t>
            </a:r>
            <a:endParaRPr lang="el-GR" baseline="0" dirty="0" smtClean="0"/>
          </a:p>
          <a:p>
            <a:r>
              <a:rPr lang="el-GR" baseline="0" dirty="0" smtClean="0"/>
              <a:t>Συνέθεσαν αυτά τα δύο </a:t>
            </a:r>
            <a:r>
              <a:rPr lang="el-GR" baseline="0" dirty="0" err="1" smtClean="0"/>
              <a:t>πορφυρινικά</a:t>
            </a:r>
            <a:r>
              <a:rPr lang="el-GR" baseline="0" dirty="0" smtClean="0"/>
              <a:t> παράγωγα, όπου το καθένα περιέχει δύο </a:t>
            </a:r>
            <a:r>
              <a:rPr lang="el-GR" baseline="0" dirty="0" err="1" smtClean="0"/>
              <a:t>πορφυρίνες</a:t>
            </a:r>
            <a:r>
              <a:rPr lang="el-GR" baseline="0" dirty="0" smtClean="0"/>
              <a:t> </a:t>
            </a:r>
            <a:r>
              <a:rPr lang="en-US" baseline="0" dirty="0" smtClean="0"/>
              <a:t>Zn</a:t>
            </a:r>
            <a:r>
              <a:rPr lang="el-GR" baseline="0" dirty="0" smtClean="0"/>
              <a:t> που συνδέονται με </a:t>
            </a:r>
            <a:r>
              <a:rPr lang="el-GR" baseline="0" dirty="0" err="1" smtClean="0"/>
              <a:t>αλισύδες</a:t>
            </a:r>
            <a:r>
              <a:rPr lang="el-GR" baseline="0" dirty="0" smtClean="0"/>
              <a:t> </a:t>
            </a:r>
            <a:r>
              <a:rPr lang="en-US" baseline="0" dirty="0" smtClean="0"/>
              <a:t>oligo-</a:t>
            </a:r>
            <a:r>
              <a:rPr lang="en-US" baseline="0" dirty="0" err="1" smtClean="0"/>
              <a:t>aminoisobutyric</a:t>
            </a:r>
            <a:r>
              <a:rPr lang="en-US" baseline="0" dirty="0" smtClean="0"/>
              <a:t> acid</a:t>
            </a:r>
          </a:p>
          <a:p>
            <a:r>
              <a:rPr lang="el-GR" baseline="0" dirty="0" smtClean="0"/>
              <a:t>Δεν είναι </a:t>
            </a:r>
            <a:r>
              <a:rPr lang="el-GR" baseline="0" dirty="0" err="1" smtClean="0"/>
              <a:t>χειρόμορφες</a:t>
            </a:r>
            <a:r>
              <a:rPr lang="el-GR" baseline="0" dirty="0" smtClean="0"/>
              <a:t>	παίρνουν ελικοειδή </a:t>
            </a:r>
            <a:r>
              <a:rPr lang="el-GR" baseline="0" dirty="0" err="1" smtClean="0"/>
              <a:t>διαμορφωση</a:t>
            </a:r>
            <a:r>
              <a:rPr lang="el-GR" baseline="0" dirty="0" smtClean="0"/>
              <a:t> εξαιτίας των </a:t>
            </a:r>
            <a:r>
              <a:rPr lang="el-GR" baseline="0" dirty="0" err="1" smtClean="0"/>
              <a:t>στερικών</a:t>
            </a:r>
            <a:r>
              <a:rPr lang="el-GR" baseline="0" dirty="0" smtClean="0"/>
              <a:t> απαιτήσεων των </a:t>
            </a:r>
            <a:r>
              <a:rPr lang="el-GR" baseline="0" dirty="0" err="1" smtClean="0"/>
              <a:t>μεθυλικών</a:t>
            </a:r>
            <a:r>
              <a:rPr lang="el-GR" baseline="0" dirty="0" smtClean="0"/>
              <a:t> ομάδων</a:t>
            </a:r>
          </a:p>
          <a:p>
            <a:r>
              <a:rPr lang="en-US" baseline="0" dirty="0" err="1" smtClean="0"/>
              <a:t>Solent</a:t>
            </a:r>
            <a:r>
              <a:rPr lang="en-US" baseline="0" dirty="0" smtClean="0"/>
              <a:t> CD</a:t>
            </a:r>
          </a:p>
          <a:p>
            <a:r>
              <a:rPr lang="en-US" baseline="0" dirty="0" smtClean="0"/>
              <a:t>Host(</a:t>
            </a:r>
            <a:r>
              <a:rPr lang="en-US" baseline="0" dirty="0" err="1" smtClean="0"/>
              <a:t>Phe</a:t>
            </a:r>
            <a:r>
              <a:rPr lang="en-US" baseline="0" dirty="0" smtClean="0"/>
              <a:t>) </a:t>
            </a:r>
            <a:r>
              <a:rPr lang="el-GR" baseline="0" dirty="0" smtClean="0"/>
              <a:t>δεν είναι </a:t>
            </a:r>
            <a:r>
              <a:rPr lang="el-GR" baseline="0" dirty="0" err="1" smtClean="0"/>
              <a:t>φαινυλαλανινη</a:t>
            </a:r>
            <a:endParaRPr lang="el-GR" baseline="0" dirty="0" smtClean="0"/>
          </a:p>
          <a:p>
            <a:r>
              <a:rPr lang="el-GR" baseline="0" dirty="0" err="1" smtClean="0"/>
              <a:t>Χειρόμορφο</a:t>
            </a:r>
            <a:r>
              <a:rPr lang="el-GR" baseline="0" dirty="0" smtClean="0"/>
              <a:t> ελικοειδές </a:t>
            </a:r>
            <a:r>
              <a:rPr lang="en-US" baseline="0" dirty="0" smtClean="0"/>
              <a:t>guest</a:t>
            </a:r>
            <a:r>
              <a:rPr lang="el-GR" baseline="0" dirty="0" smtClean="0"/>
              <a:t> τότε </a:t>
            </a:r>
            <a:r>
              <a:rPr lang="el-GR" baseline="0" dirty="0" err="1" smtClean="0"/>
              <a:t>εμφανιζεται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σημα</a:t>
            </a:r>
            <a:r>
              <a:rPr lang="el-GR" baseline="0" dirty="0" smtClean="0"/>
              <a:t> στο </a:t>
            </a:r>
            <a:r>
              <a:rPr lang="en-US" baseline="0" dirty="0" smtClean="0"/>
              <a:t>cd</a:t>
            </a:r>
            <a:r>
              <a:rPr lang="el-GR" baseline="0" dirty="0" smtClean="0"/>
              <a:t> στην περιοχή της </a:t>
            </a:r>
            <a:r>
              <a:rPr lang="en-US" baseline="0" dirty="0" err="1" smtClean="0"/>
              <a:t>soret</a:t>
            </a:r>
            <a:r>
              <a:rPr lang="en-US" baseline="0" dirty="0" smtClean="0"/>
              <a:t> </a:t>
            </a:r>
            <a:r>
              <a:rPr lang="el-GR" baseline="0" dirty="0" smtClean="0"/>
              <a:t>της </a:t>
            </a:r>
            <a:r>
              <a:rPr lang="el-GR" baseline="0" dirty="0" err="1" smtClean="0"/>
              <a:t>πορφυρίνης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λογω</a:t>
            </a:r>
            <a:r>
              <a:rPr lang="el-GR" baseline="0" dirty="0" smtClean="0"/>
              <a:t> </a:t>
            </a:r>
            <a:r>
              <a:rPr lang="en-US" baseline="0" dirty="0" smtClean="0"/>
              <a:t>exciton coupling.</a:t>
            </a:r>
            <a:endParaRPr lang="el-GR" baseline="0" dirty="0" smtClean="0"/>
          </a:p>
          <a:p>
            <a:r>
              <a:rPr lang="el-GR" baseline="0" dirty="0" smtClean="0"/>
              <a:t>Το </a:t>
            </a:r>
            <a:r>
              <a:rPr lang="en-US" baseline="0" dirty="0" smtClean="0"/>
              <a:t>d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αντιθετο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σημα</a:t>
            </a:r>
            <a:endParaRPr lang="el-GR" baseline="0" dirty="0" smtClean="0"/>
          </a:p>
          <a:p>
            <a:endParaRPr lang="en-US" baseline="0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6493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Συνεχίζοντας τα παραδείγματα με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αυτοοργάνωση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μικρών μορίων , αυτοί οι ερευνητές συνέθεσαν το κυκλικό διμερές ενωμένων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πορφυρινών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παρατήρησαν ότι προτιμάει να δέχεται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hetero guest pair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Γενικά είχαν ξαναφτιαχτεί με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κυκλοδεξτρίνες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 der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waals</a:t>
            </a:r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Νεα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στρατηγική, όπου το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selective binding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γίνεται μέσω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ηλεκτρονιακής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επικοινωνίας.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Ήξεραν ότι αν σε αυτό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μπεί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CT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-&gt;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π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συζυγιακό</a:t>
            </a:r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Και καλά σκέφτηκαν εκ των προτέρων ότι θα προτιμάει ζεύγη διαφορετικών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guest</a:t>
            </a: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Δοκίμασαν αν χωράει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C120 (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με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 Vis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και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NMR 13C 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kai oi Q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πάνε αριστερά.</a:t>
            </a:r>
          </a:p>
          <a:p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Ενώ με ένα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διαμίνης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έπαιρναν αυτό που ήθελαν. Είχαν </a:t>
            </a:r>
            <a:r>
              <a:rPr lang="el-G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δλδ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hetorotr;opic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cooperativity.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412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Οι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κυκλοδεξτρίνες</a:t>
            </a:r>
            <a:r>
              <a:rPr lang="el-GR" baseline="0" dirty="0" smtClean="0"/>
              <a:t> είναι </a:t>
            </a:r>
            <a:r>
              <a:rPr lang="el-GR" baseline="0" dirty="0" err="1" smtClean="0"/>
              <a:t>κυκλικες</a:t>
            </a:r>
            <a:r>
              <a:rPr lang="el-GR" baseline="0" dirty="0" smtClean="0"/>
              <a:t> ενώσεις που αποτελούνται από 6-8 μόρια γλυκόζης. </a:t>
            </a:r>
          </a:p>
          <a:p>
            <a:r>
              <a:rPr lang="el-GR" baseline="0" dirty="0" smtClean="0"/>
              <a:t>Βρήκαν ότι </a:t>
            </a:r>
            <a:r>
              <a:rPr lang="el-GR" baseline="0" dirty="0" err="1" smtClean="0"/>
              <a:t>πολυμερικές</a:t>
            </a:r>
            <a:r>
              <a:rPr lang="el-GR" baseline="0" dirty="0" smtClean="0"/>
              <a:t> αλυσίδες </a:t>
            </a:r>
            <a:r>
              <a:rPr lang="en-US" baseline="0" dirty="0" smtClean="0"/>
              <a:t>PEG </a:t>
            </a:r>
            <a:r>
              <a:rPr lang="en-US" baseline="0" dirty="0" err="1" smtClean="0"/>
              <a:t>polyetylenoglycol</a:t>
            </a:r>
            <a:r>
              <a:rPr lang="el-GR" baseline="0" dirty="0" smtClean="0"/>
              <a:t> μπορούν να </a:t>
            </a:r>
            <a:r>
              <a:rPr lang="el-GR" baseline="0" dirty="0" err="1" smtClean="0"/>
              <a:t>βελωνίσουν</a:t>
            </a:r>
            <a:r>
              <a:rPr lang="el-GR" baseline="0" dirty="0" smtClean="0"/>
              <a:t>-σουβλίσουν δακτυλίους </a:t>
            </a:r>
            <a:r>
              <a:rPr lang="el-GR" baseline="0" dirty="0" err="1" smtClean="0"/>
              <a:t>κυκλοδεξτρίνης</a:t>
            </a:r>
            <a:r>
              <a:rPr lang="el-GR" baseline="0" dirty="0" smtClean="0"/>
              <a:t> όταν προστεθεί το </a:t>
            </a:r>
            <a:r>
              <a:rPr lang="el-GR" baseline="0" dirty="0" err="1" smtClean="0"/>
              <a:t>υδατοδιαλυτό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πολυμερες</a:t>
            </a:r>
            <a:r>
              <a:rPr lang="el-GR" baseline="0" dirty="0" smtClean="0"/>
              <a:t> σε δ/μα </a:t>
            </a:r>
            <a:r>
              <a:rPr lang="el-GR" baseline="0" dirty="0" err="1" smtClean="0"/>
              <a:t>κυκλοδεξτρινών</a:t>
            </a:r>
            <a:r>
              <a:rPr lang="el-GR" baseline="0" dirty="0" smtClean="0"/>
              <a:t>. Οι </a:t>
            </a:r>
            <a:r>
              <a:rPr lang="el-GR" baseline="0" dirty="0" err="1" smtClean="0"/>
              <a:t>κυκλοδεξτρίνες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αυτοοργανωνονται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σεμια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τετοια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αλυσιδα</a:t>
            </a:r>
            <a:r>
              <a:rPr lang="el-GR" baseline="0" dirty="0" smtClean="0"/>
              <a:t> και τοποθετούνται με τρόπο ώστε να έχουμε </a:t>
            </a:r>
            <a:r>
              <a:rPr lang="en-US" baseline="0" dirty="0" smtClean="0"/>
              <a:t>head to head kai tail to tail </a:t>
            </a:r>
            <a:r>
              <a:rPr lang="el-GR" baseline="0" dirty="0" smtClean="0"/>
              <a:t>αλληλεπίδραση. Αυτό σταθεροποιείται με δεσμούς Η και το μοριακό </a:t>
            </a:r>
            <a:r>
              <a:rPr lang="el-GR" baseline="0" dirty="0" err="1" smtClean="0"/>
              <a:t>κολιές</a:t>
            </a:r>
            <a:r>
              <a:rPr lang="el-GR" baseline="0" dirty="0" smtClean="0"/>
              <a:t> που σχηματίζεται ονομάζεται </a:t>
            </a:r>
            <a:r>
              <a:rPr lang="el-GR" baseline="0" dirty="0" err="1" smtClean="0"/>
              <a:t>πολυροταξάνιο</a:t>
            </a:r>
            <a:r>
              <a:rPr lang="el-GR" baseline="0" dirty="0" smtClean="0"/>
              <a:t>.</a:t>
            </a:r>
          </a:p>
          <a:p>
            <a:r>
              <a:rPr lang="el-GR" baseline="0" dirty="0" smtClean="0"/>
              <a:t>Τέτοια μόρια είναι σημαντικοί υποψήφιοι για την ανάπτυξη μοριακών μηχανών.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509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Ένας άλλος τύπος </a:t>
            </a:r>
            <a:r>
              <a:rPr lang="el-GR" dirty="0" err="1" smtClean="0"/>
              <a:t>αυτοοργάνωσης</a:t>
            </a:r>
            <a:r>
              <a:rPr lang="el-GR" dirty="0" smtClean="0"/>
              <a:t> έχει να κάνει με</a:t>
            </a:r>
            <a:r>
              <a:rPr lang="el-GR" baseline="0" dirty="0" smtClean="0"/>
              <a:t> τα λιπίδια και τις υδρόφιλες και υδρόφοβες αλληλεπιδράσεις. Η φύση χρησιμοποιεί για πολλές εφαρμογές </a:t>
            </a:r>
            <a:r>
              <a:rPr lang="el-GR" baseline="0" dirty="0" err="1" smtClean="0"/>
              <a:t>αμφίφιλα</a:t>
            </a:r>
            <a:r>
              <a:rPr lang="el-GR" baseline="0" dirty="0" smtClean="0"/>
              <a:t> μόρια όπως τα </a:t>
            </a:r>
            <a:r>
              <a:rPr lang="el-GR" baseline="0" dirty="0" err="1" smtClean="0"/>
              <a:t>φωσφολιπίδια</a:t>
            </a:r>
            <a:r>
              <a:rPr lang="el-GR" baseline="0" dirty="0" smtClean="0"/>
              <a:t> και τα </a:t>
            </a:r>
            <a:r>
              <a:rPr lang="el-GR" baseline="0" dirty="0" err="1" smtClean="0"/>
              <a:t>γλυκολιπίδια</a:t>
            </a:r>
            <a:r>
              <a:rPr lang="el-GR" baseline="0" dirty="0" smtClean="0"/>
              <a:t> στις βιολογικές μεμβράνες που σχηματίζουν </a:t>
            </a:r>
            <a:r>
              <a:rPr lang="el-GR" baseline="0" dirty="0" err="1" smtClean="0"/>
              <a:t>λιπιδικές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διπλοστοιβάδες</a:t>
            </a:r>
            <a:r>
              <a:rPr lang="el-GR" baseline="0" dirty="0" smtClean="0"/>
              <a:t>.</a:t>
            </a:r>
          </a:p>
          <a:p>
            <a:r>
              <a:rPr lang="el-GR" baseline="0" dirty="0" smtClean="0"/>
              <a:t>Στον σχεδιασμό λιπιδίων, η εισαγωγή ομάδων που μπορούν να σχηματίζουν δεσμούς Η συχνά οδηγεί στον σχηματισμό δομών υψηλής τάξης με ωραία σχήματα μέσω </a:t>
            </a:r>
            <a:r>
              <a:rPr lang="en-US" baseline="0" dirty="0" smtClean="0"/>
              <a:t>self assembly.</a:t>
            </a:r>
            <a:endParaRPr lang="el-GR" baseline="0" dirty="0" smtClean="0"/>
          </a:p>
          <a:p>
            <a:r>
              <a:rPr lang="el-GR" baseline="0" dirty="0" smtClean="0"/>
              <a:t>Δισκοειδή </a:t>
            </a:r>
            <a:r>
              <a:rPr lang="el-GR" baseline="0" dirty="0" err="1" smtClean="0"/>
              <a:t>μικύλια</a:t>
            </a:r>
            <a:r>
              <a:rPr lang="el-GR" baseline="0" dirty="0" smtClean="0"/>
              <a:t>, κυλινδρικά </a:t>
            </a:r>
            <a:r>
              <a:rPr lang="el-GR" baseline="0" dirty="0" err="1" smtClean="0"/>
              <a:t>υπερμόρια</a:t>
            </a:r>
            <a:r>
              <a:rPr lang="el-GR" baseline="0" dirty="0" smtClean="0"/>
              <a:t>, τα σφαιρικά </a:t>
            </a:r>
            <a:r>
              <a:rPr lang="el-GR" baseline="0" dirty="0" err="1" smtClean="0"/>
              <a:t>μυκίλια</a:t>
            </a:r>
            <a:r>
              <a:rPr lang="el-GR" baseline="0" dirty="0" smtClean="0"/>
              <a:t> μπορούν να γίνουν </a:t>
            </a:r>
            <a:r>
              <a:rPr lang="el-GR" baseline="0" dirty="0" err="1" smtClean="0"/>
              <a:t>κυστίδια</a:t>
            </a:r>
            <a:r>
              <a:rPr lang="el-GR" baseline="0" dirty="0" smtClean="0"/>
              <a:t>, φύλλα που αποτελούνται από </a:t>
            </a:r>
            <a:r>
              <a:rPr lang="el-GR" baseline="0" dirty="0" err="1" smtClean="0"/>
              <a:t>λιπιδική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διπλοστοιβάδα</a:t>
            </a:r>
            <a:r>
              <a:rPr lang="el-GR" baseline="0" dirty="0" smtClean="0"/>
              <a:t>. Όταν έχουν καμπυλότητα τα φύλλα μπορούν να σχηματίσουν κάτι σαν κορδέλα ή σωληνάριο όπως τυλίγεται το φύλλο.</a:t>
            </a:r>
          </a:p>
          <a:p>
            <a:r>
              <a:rPr lang="el-GR" baseline="0" dirty="0" smtClean="0"/>
              <a:t>Αυτή η ευελιξία στον σχηματισμό δομών είναι πολύ σημαντική στον σχεδιασμό </a:t>
            </a:r>
            <a:r>
              <a:rPr lang="en-US" baseline="0" dirty="0" smtClean="0"/>
              <a:t>micro </a:t>
            </a:r>
            <a:r>
              <a:rPr lang="el-GR" baseline="0" dirty="0" smtClean="0"/>
              <a:t>και </a:t>
            </a:r>
            <a:r>
              <a:rPr lang="en-US" baseline="0" dirty="0" err="1" smtClean="0"/>
              <a:t>nano</a:t>
            </a:r>
            <a:r>
              <a:rPr lang="el-GR" baseline="0" dirty="0" smtClean="0"/>
              <a:t> αντικειμένων.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7B3DB-E848-47F6-9792-D9C75BBB9E78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200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041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578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41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427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539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966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565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994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509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537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852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E19AE-6854-444D-8105-0F2E8B50BE70}" type="datetimeFigureOut">
              <a:rPr lang="el-GR" smtClean="0"/>
              <a:t>24/4/2017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F7403-03A2-46EF-B9B5-902CE3F59E6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800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622" y="158303"/>
            <a:ext cx="1409700" cy="1419225"/>
          </a:xfrm>
          <a:prstGeom prst="rect">
            <a:avLst/>
          </a:prstGeom>
        </p:spPr>
      </p:pic>
      <p:sp>
        <p:nvSpPr>
          <p:cNvPr id="4" name="Τίτλος 1"/>
          <p:cNvSpPr txBox="1">
            <a:spLocks/>
          </p:cNvSpPr>
          <p:nvPr/>
        </p:nvSpPr>
        <p:spPr>
          <a:xfrm>
            <a:off x="-1" y="458158"/>
            <a:ext cx="9144000" cy="819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Self-assembly</a:t>
            </a:r>
            <a:endParaRPr lang="el-G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688165"/>
            <a:ext cx="3779994" cy="283957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54" y="1682545"/>
            <a:ext cx="3272785" cy="222796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54" y="4107955"/>
            <a:ext cx="3272785" cy="24222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34927" y="5606886"/>
            <a:ext cx="5054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Νικολουδάκης Εμμανουήλ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Α.Μ.: 934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Απριλίου 2017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9" y="1536644"/>
            <a:ext cx="37799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Metallomacrocycles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Supramolecular </a:t>
            </a:r>
            <a:r>
              <a:rPr lang="en-US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  <a:endParaRPr lang="en-US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/>
          <a:srcRect r="8262"/>
          <a:stretch/>
        </p:blipFill>
        <p:spPr>
          <a:xfrm>
            <a:off x="3564000" y="1851194"/>
            <a:ext cx="5580000" cy="5006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860" y="394429"/>
            <a:ext cx="624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assembly: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solvophilic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solvophobic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705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amphiphilic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natures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naturally-occurring lipids, including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glycolipids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result in formation of lipid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bilayer structures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aqueous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phases.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860" y="2163336"/>
            <a:ext cx="3081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hydrogen-bond-forming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an amphiphilic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often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leads to formation of higher-order structures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unique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shapes through self-assembly processes. 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859" y="5102814"/>
            <a:ext cx="30811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flexibility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formation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highly advantageous for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bottom–up fabrication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micro-objects.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/>
          <a:srcRect l="-1" t="12937" r="22360" b="6895"/>
          <a:stretch/>
        </p:blipFill>
        <p:spPr>
          <a:xfrm>
            <a:off x="7792234" y="4249405"/>
            <a:ext cx="1351766" cy="11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234" y="843082"/>
            <a:ext cx="6124766" cy="5676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194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Yamada N, Komatsu T, Yoshinaga H, Yoshizawa K,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S.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Kunitake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Int. Ed.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5496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37" y="4992624"/>
            <a:ext cx="2670428" cy="152682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5"/>
          <a:srcRect b="29029"/>
          <a:stretch/>
        </p:blipFill>
        <p:spPr>
          <a:xfrm>
            <a:off x="68202" y="2671860"/>
            <a:ext cx="2928298" cy="2257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137" y="155397"/>
            <a:ext cx="868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upramolecular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 of amphiphilic tripeptides can be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effectively modulated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selecting the appropriate casting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solvents.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137" y="926705"/>
            <a:ext cx="2776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peptide lipids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form aggregates not only in water but also in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nonpolar organic solvents forming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-sheet structures.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27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components for self-assembly in bulk media</a:t>
            </a:r>
          </a:p>
          <a:p>
            <a:endParaRPr lang="el-GR" sz="24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r="10577"/>
          <a:stretch/>
        </p:blipFill>
        <p:spPr>
          <a:xfrm>
            <a:off x="4209120" y="1410652"/>
            <a:ext cx="4932000" cy="5447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" y="794384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Porphyrins</a:t>
            </a:r>
            <a:endParaRPr lang="el-G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" y="1625232"/>
            <a:ext cx="4268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Hexameric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Macroring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Gable-Porphyrins as 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Light-Harvesting Antenna Mimic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" y="2979732"/>
            <a:ext cx="408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straightforward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mimic of the natural light harvesting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antenna system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provided using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imidazolylporphyrinatozinc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(II) dimers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 with a 1,3-phenylene spacer as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linking subunit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Under appropriate conditions, the conformation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this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resulted in formation of a closed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ring.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5313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Takahashi R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Kobuke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2372.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/>
          <a:srcRect t="4654" b="2218"/>
          <a:stretch/>
        </p:blipFill>
        <p:spPr>
          <a:xfrm>
            <a:off x="1519265" y="471847"/>
            <a:ext cx="6154056" cy="350506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4" y="3976914"/>
            <a:ext cx="2886750" cy="288108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612" y="3980452"/>
            <a:ext cx="2855388" cy="2877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7708" y="5730333"/>
            <a:ext cx="2477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 Z,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Medforth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Shelnutt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15954.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05" y="8413"/>
            <a:ext cx="912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Porphyrin Nanotubes by Ionic Self-Assembly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5216" y="91274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Fullerenes</a:t>
            </a:r>
            <a:endParaRPr lang="el-G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09" y="0"/>
            <a:ext cx="5611091" cy="68580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9" y="3132794"/>
            <a:ext cx="2893831" cy="2227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949" y="722862"/>
            <a:ext cx="3127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upramolecular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polymeric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molecular-recognition-directed self-assembly between a calix-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Covalently linked double-calix[5]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arenes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C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their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cavities.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4845090"/>
            <a:ext cx="2377439" cy="1788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884" y="5739370"/>
            <a:ext cx="3127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T, Matsumoto Y and Fukazawa 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8936.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5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23" y="4300640"/>
            <a:ext cx="3417039" cy="255736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82" y="2723533"/>
            <a:ext cx="5013435" cy="413446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704" y="844993"/>
            <a:ext cx="2520696" cy="189780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6"/>
          <a:srcRect l="1" r="15391" b="10801"/>
          <a:stretch/>
        </p:blipFill>
        <p:spPr>
          <a:xfrm>
            <a:off x="5867400" y="844993"/>
            <a:ext cx="2912062" cy="34556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7039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porous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nanowhiskers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been successfully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obtained by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mixing of different ratios (v/v) of C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saturated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benzene and IPA by liquid-liquid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interfacial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782" y="1572768"/>
            <a:ext cx="3089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Sathish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and Miyazawa K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(129)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874" y="1827448"/>
            <a:ext cx="6364253" cy="3366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323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Langmuir–Blodgett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991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 films are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prepared through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layer-by-layer transfer of monolayer structures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spread 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surface such as the air–water interface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374" y="253998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Self-assembly at interfaces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/>
          <a:srcRect l="3462" r="9941"/>
          <a:stretch/>
        </p:blipFill>
        <p:spPr>
          <a:xfrm>
            <a:off x="2454150" y="839198"/>
            <a:ext cx="6689850" cy="5506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142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aggregation of porphyrin molecules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controlled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guest binding at the air–water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interface, spectral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shifts upon porphyrin aggregation can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 in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colorimetric reporting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analytes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34969"/>
            <a:ext cx="24541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Iodide anions in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subphase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specifically induce red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shifts in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UV-vis spectra upon J-aggregate formation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NC-TPP molecules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embedded in the lipid matrix.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contrast,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NC-TPP monolayer tends to form H aggregates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other halogen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ions.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828" y="6412808"/>
            <a:ext cx="732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Kunitake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Furuta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Chem. Soc.,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Perkin Trans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667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/>
          <a:srcRect r="13792"/>
          <a:stretch/>
        </p:blipFill>
        <p:spPr>
          <a:xfrm>
            <a:off x="2700000" y="817245"/>
            <a:ext cx="6444000" cy="6040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7078"/>
            <a:ext cx="270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mixed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 system where boron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dipyrrin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light-harvesting molecule, is combined with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ferrocene-porphyrin-fullerene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triad as 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charge-separation molecule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order to mimic the light-harvesting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in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antenna complexes of green plants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66360"/>
            <a:ext cx="678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elf-assembled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monolayer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SAM) formation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91784"/>
            <a:ext cx="270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Imahori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Mitamura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Umeyama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Hosomizu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Matano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Y, Yoshida K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406.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4881" y="4194898"/>
            <a:ext cx="1686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fficient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photocurrent generation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1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421615"/>
            <a:ext cx="6534150" cy="6134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006" y="120228"/>
            <a:ext cx="90099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bionanostructures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prepared from peptide derivatives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biosensing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biomedical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numerous</a:t>
            </a:r>
            <a:endParaRPr lang="el-G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bionanotechnology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-based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photonic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storage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681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Manchineella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Govindaraju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ChemPlusChem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82, 88 – 106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006" y="1883430"/>
            <a:ext cx="23418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Cyclic dipeptides have unique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recognition properties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aqueous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processability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thermal stability,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biocompatibility,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and chemical properties that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tunable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mild conditions.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007" y="4877738"/>
            <a:ext cx="2475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can overcome the problem of enzymatic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 under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physiological conditions.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-1" y="458158"/>
            <a:ext cx="9144000" cy="81951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Self-assembly</a:t>
            </a:r>
            <a:endParaRPr lang="el-G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2999" y="1682544"/>
            <a:ext cx="6858000" cy="2552577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Self-assembly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process in which a disordered system of pre-existing components forms an organized structure or pattern as a consequence of specific, local interactions among the components themselves,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external direction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When the constitutive components are molecules, the process 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termed molecular self assembly.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283" y="4235121"/>
            <a:ext cx="70514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blocks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1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8688"/>
            <a:ext cx="9144000" cy="5119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522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Self-assembly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aromatic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CDPs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–l-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(43)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–d-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(44) into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fiber bundles.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1802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Govindaraju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Supramol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23, 759–767.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93" y="0"/>
            <a:ext cx="41224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93111"/>
            <a:ext cx="5021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Adler-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Abramovich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Aronov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Yevnin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Stempler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Buzhansky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Rosenman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Gazit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 Nanotechnology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4, 849–854.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" y="48932"/>
            <a:ext cx="489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Self-assembled arrays of peptide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nanotubes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vapour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deposition.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49254"/>
            <a:ext cx="4792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linear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dipeptide H-L-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–L-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-OH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220 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vacuum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facilitated its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intramolecular cyclization to CDP and in situ formation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micrometer-long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aligned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oriented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nanotubes on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collector, placed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vertically above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heater.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746775"/>
            <a:ext cx="4792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hydrophobic coatings of nanotubes of 43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used in the preparation of self-cleaning surfaces,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001902"/>
            <a:ext cx="476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ultracapacitors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decorated with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nanotubes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 showed higher current responses compared 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unmodified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electrodes, indicating their potential for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storage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applications. 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9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0"/>
            <a:ext cx="4419600" cy="6907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168" y="5907024"/>
            <a:ext cx="452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Yan, Y. Su, J. Li, J.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Mohwald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Int. 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11186–11191.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21" y="4005148"/>
            <a:ext cx="4777722" cy="1711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168" y="2491732"/>
            <a:ext cx="4285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peptide crystal can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as an active optical waveguide that allows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photoluminescence (PL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propagation along its long axis.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168" y="1333586"/>
            <a:ext cx="4285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crystallization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readily triggered by the introduction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an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aldehyde into the fibrous networks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168" y="175440"/>
            <a:ext cx="4538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solvothermally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mediated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dipeptide self-assembly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–l-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43) into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crystalline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nanobelts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2152" y="725215"/>
            <a:ext cx="7803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covalent molecules of different shapes could be compared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letters of an alphabet, words could be assimilated to the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simplest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supramolecules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further assembly of these words into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sentences,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paragraphs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chapters, and ultimately books would correspond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supramolecules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increasing complexity as in enzymes,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organelles,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living beings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7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302" y="71527"/>
            <a:ext cx="8432175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F.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Lindoy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I. M. Atkinson.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“Self-Assembly 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Supramolecular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Systems”,Monographs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supramolecular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chemistry.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Royal Society of Chemistry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ISBN 0-85404-5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12-0.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Hill, J. P., Lee, M. V.,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Charvet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&amp; Acharya, S.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Challenges and breakthroughs in recent research on self-assembly.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Technology of Advanced Materials,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1), 014109.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doi:10.1088/1468-6996/9/1/014109.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Raeburn, J., Cardoso, A. Z., &amp; Adams, D. J.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The importance of the self-assembly process to control mechanical properties of low molecular weight hydrogels.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Society Reviews,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12), 5143.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doi:10.1039/c3cs60030k.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Li, A. D.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self-assembly: advances and applications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Singapore: Pan Stanford Pub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ISBN-13: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978-981-4364-31-7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Hill, J. P., Lee, M. V.,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Charvet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&amp; Acharya, S.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Challenges and breakthroughs in recent research on self-assembly.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Technology of Advanced Materials,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014109. doi:10.1088/1468-6996/9/1/014109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Y-M,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Oike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and Aida T 2004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716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Sato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Tashiro K, Shinmori H, Osuka A, Murata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Y,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Komatsu</a:t>
            </a:r>
            <a:r>
              <a:rPr 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Aida T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</a:t>
            </a:r>
            <a:r>
              <a:rPr lang="de-DE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127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13086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8534400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Harada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Li J and Kamachi M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Nature,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(364)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516.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Harada A.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Acc. Chem. Res.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(34)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456.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Nakashima N,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Asakuma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Kunitake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T.,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(107)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509.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Fuhrhop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 H and Helfrich W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Chem. Rev.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(93)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1565.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Schnur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 M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(262)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1669.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Yamada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Synlett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575.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Yamada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Komatsu T, Yoshinaga H, Yoshizawa K, Edo 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Kunitake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Int.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5496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Takahashi R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Kobuke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(125)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2372.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Medforth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J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Shelnutt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(126)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15954.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Z, Ho K J,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Medforth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J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Shelnutt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Adv. Mater.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2557.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Haino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T, Matsumoto Y and Fukazawa 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Chem. Soc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(127)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8936.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Sathish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and Miyazawa K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(129)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13816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Kunitake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Furuta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Chem. Soc., Perkin Trans.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667.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Imahori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Mitamura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Umeyama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Hosomizu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Matano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Y, Yoshida K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Manchineella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Govindaraju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ChemPlusChem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82, 88 – 106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Govindaraju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Supramol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23, 759–767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Adler-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Abramovich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Aronov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Yevnin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Stempler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Buzhansky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Rosenman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Gazit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Nanotechnol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4, 849–854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Yan, Y. Su, J. Li, J.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Fruh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de-DE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Mchwald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Chem. Int. Ed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50,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11186–11191.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8"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482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 </a:t>
            </a:r>
            <a:r>
              <a:rPr lang="en-US" sz="3600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l-GR" sz="3600" dirty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41565" y="365126"/>
            <a:ext cx="7886700" cy="47670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7736" y="1498530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bonds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 der Waals</a:t>
            </a:r>
          </a:p>
          <a:p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π-π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Hydrophobic –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hydrophilic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interactions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27" y="365126"/>
            <a:ext cx="6518373" cy="5740430"/>
          </a:xfrm>
          <a:prstGeom prst="rect">
            <a:avLst/>
          </a:prstGeom>
        </p:spPr>
      </p:pic>
      <p:cxnSp>
        <p:nvCxnSpPr>
          <p:cNvPr id="11" name="Ευθύγραμμο βέλος σύνδεσης 10"/>
          <p:cNvCxnSpPr>
            <a:endCxn id="6" idx="1"/>
          </p:cNvCxnSpPr>
          <p:nvPr/>
        </p:nvCxnSpPr>
        <p:spPr>
          <a:xfrm>
            <a:off x="2452914" y="3120571"/>
            <a:ext cx="172713" cy="114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144" y="6115926"/>
            <a:ext cx="910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F.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Lindoy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M. Atkinson.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“Self-Assembly in Supramolecular Systems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Monographs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supramolecular chemistry.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Royal Society of Chemistry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ISBN 0-85404-5 12-0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4348" y="636012"/>
            <a:ext cx="8115301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responsible for the formation of the self-assembled system act on a strictly local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 - 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words,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nanostructure builds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itself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xamples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 assembly include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crystals, colloids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micelles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lipid bilayers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double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helices.</a:t>
            </a:r>
            <a:endParaRPr lang="en-US" sz="2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distinctive feature of using weak, non-covalent forces,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assemblies is that such interactions are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normally readily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reversible so that the final product is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thermodynamic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equilibrium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its components.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7145" y="4987350"/>
            <a:ext cx="4789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in-built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for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correction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Ευθύγραμμο βέλος σύνδεσης 8"/>
          <p:cNvCxnSpPr>
            <a:endCxn id="3" idx="2"/>
          </p:cNvCxnSpPr>
          <p:nvPr/>
        </p:nvCxnSpPr>
        <p:spPr>
          <a:xfrm flipH="1">
            <a:off x="4571999" y="4310743"/>
            <a:ext cx="1" cy="676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62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9279" y="382990"/>
            <a:ext cx="7886700" cy="13255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must be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emphasised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that self-assembly is very far from a unique feature of supramolecular systems - it is ubiquitous throughout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279" y="2913863"/>
            <a:ext cx="49311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 living in deep water form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chlorosomes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concentric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helical nanotubes prepared by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self-organization of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acteriochlorophyll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These self-organized structures are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largest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most efficient light-harvesting dye systems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 known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pigment assembly found in nature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94" y="2911177"/>
            <a:ext cx="2786170" cy="3081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9694" y="5992655"/>
            <a:ext cx="2786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sulfur bacteria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Winogradsky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column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279" y="1622202"/>
            <a:ext cx="8279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self-assembly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exhibited in the formation of zero-dimensional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micelles, 1-dimensional DNA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helices, 2-D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 bilayers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3-D quaternary structure of proteins.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1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070" y="616102"/>
            <a:ext cx="84865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Self-assembly from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perspectives: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types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self-assembly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bulk media</a:t>
            </a:r>
          </a:p>
          <a:p>
            <a:endParaRPr lang="en-US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Small molecule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</a:p>
          <a:p>
            <a:endParaRPr lang="en-US" sz="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Lipid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  <a:endParaRPr lang="el-G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components for self-assembly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bulk media</a:t>
            </a:r>
          </a:p>
          <a:p>
            <a:endParaRPr lang="en-US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porphyrins</a:t>
            </a:r>
          </a:p>
          <a:p>
            <a:endParaRPr lang="en-US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fullerenes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self-assembly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interface.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070" y="5120640"/>
            <a:ext cx="805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Self-Assembly of Cyclic Dipeptide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Derivatives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pplications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r="9211"/>
          <a:stretch/>
        </p:blipFill>
        <p:spPr>
          <a:xfrm>
            <a:off x="3086753" y="68485"/>
            <a:ext cx="6048000" cy="6789515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4"/>
          <a:srcRect l="49585" r="1752"/>
          <a:stretch/>
        </p:blipFill>
        <p:spPr>
          <a:xfrm>
            <a:off x="827720" y="4466986"/>
            <a:ext cx="1620000" cy="180783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4"/>
          <a:srcRect r="51336" b="434"/>
          <a:stretch/>
        </p:blipFill>
        <p:spPr>
          <a:xfrm>
            <a:off x="7289505" y="0"/>
            <a:ext cx="1620000" cy="1800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5"/>
          <a:srcRect r="9275"/>
          <a:stretch/>
        </p:blipFill>
        <p:spPr>
          <a:xfrm>
            <a:off x="13832" y="2414337"/>
            <a:ext cx="3086753" cy="1469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686" y="406400"/>
            <a:ext cx="2907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method to sense helical conformations of oligopeptides.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014" y="3883810"/>
            <a:ext cx="645491" cy="2586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29669" y="640757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CD-silent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38356"/>
            <a:ext cx="5389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Y-M,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Oike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and Aida T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716.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4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425" y="0"/>
            <a:ext cx="47255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873" y="337199"/>
            <a:ext cx="4005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Heterotropic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Cooperativity for Selective Guest Binding via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Communications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73225"/>
            <a:ext cx="472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Sato H, Tashiro K, Shinmori H, Osuka A, Murata </a:t>
            </a:r>
            <a:r>
              <a:rPr lang="pt-B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Y, </a:t>
            </a:r>
            <a:r>
              <a:rPr lang="de-DE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Komatsu</a:t>
            </a:r>
            <a:r>
              <a:rPr lang="de-DE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K, Aida </a:t>
            </a:r>
            <a:r>
              <a:rPr lang="de-DE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de-D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de-DE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</a:t>
            </a:r>
            <a:r>
              <a:rPr lang="de-DE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de-DE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de-D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13086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873" y="1813173"/>
            <a:ext cx="4171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Preferential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hetero-guest pairs by an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inter-guest electronic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through a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-conjugated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host molecule.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3980" y="19278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5123" y="210556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3" y="3429000"/>
            <a:ext cx="4028880" cy="25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01" y="3507974"/>
            <a:ext cx="7860124" cy="302821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48" y="671437"/>
            <a:ext cx="2302177" cy="2194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4554" y="6488668"/>
            <a:ext cx="382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Harada A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Acc. Chem. Res.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456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860" y="484625"/>
            <a:ext cx="5557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Polymer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chains thread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cyclodextrin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rings upon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water-soluble polymer into an aqueous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cyclodextrin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solution.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860" y="1842411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cyclodextrins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self-align in a head-to-head (tail-to-tail)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array, stabilized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hydrogen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bond formation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hydroxyl groups and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secondary hydroxyl groups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3893" y="5465337"/>
            <a:ext cx="1635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Polyrotaxanes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5199" y="2865125"/>
            <a:ext cx="168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cyclodextrin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0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4488</TotalTime>
  <Words>4232</Words>
  <Application>Microsoft Office PowerPoint</Application>
  <PresentationFormat>Προβολή στην οθόνη (4:3)</PresentationFormat>
  <Paragraphs>241</Paragraphs>
  <Slides>26</Slides>
  <Notes>22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Θέμα του Office</vt:lpstr>
      <vt:lpstr>Παρουσίαση του PowerPoint</vt:lpstr>
      <vt:lpstr>Self-assembly</vt:lpstr>
      <vt:lpstr>Interactions</vt:lpstr>
      <vt:lpstr>Παρουσίαση του PowerPoint</vt:lpstr>
      <vt:lpstr>It must be emphasised that self-assembly is very far from a unique feature of supramolecular systems - it is ubiquitous throughout nature.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Μανος</dc:creator>
  <cp:lastModifiedBy>Μανος</cp:lastModifiedBy>
  <cp:revision>220</cp:revision>
  <dcterms:created xsi:type="dcterms:W3CDTF">2017-03-22T14:44:58Z</dcterms:created>
  <dcterms:modified xsi:type="dcterms:W3CDTF">2017-04-24T08:36:40Z</dcterms:modified>
</cp:coreProperties>
</file>